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1" r:id="rId10"/>
    <p:sldId id="265" r:id="rId11"/>
    <p:sldId id="266" r:id="rId12"/>
  </p:sldIdLst>
  <p:sldSz cx="9144000" cy="6858000" type="screen4x3"/>
  <p:notesSz cx="6888163"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352416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3462775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141246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357256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267219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261E7B3-C4E4-4FFB-9543-F92EAF48E2E5}" type="datetimeFigureOut">
              <a:rPr lang="fr-FR" smtClean="0"/>
              <a:t>02/02/2017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77320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261E7B3-C4E4-4FFB-9543-F92EAF48E2E5}" type="datetimeFigureOut">
              <a:rPr lang="fr-FR" smtClean="0"/>
              <a:t>02/02/2017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800281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261E7B3-C4E4-4FFB-9543-F92EAF48E2E5}" type="datetimeFigureOut">
              <a:rPr lang="fr-FR" smtClean="0"/>
              <a:t>02/02/2017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333132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61E7B3-C4E4-4FFB-9543-F92EAF48E2E5}" type="datetimeFigureOut">
              <a:rPr lang="fr-FR" smtClean="0"/>
              <a:t>02/02/2017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148679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261E7B3-C4E4-4FFB-9543-F92EAF48E2E5}" type="datetimeFigureOut">
              <a:rPr lang="fr-FR" smtClean="0"/>
              <a:t>02/02/2017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11147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261E7B3-C4E4-4FFB-9543-F92EAF48E2E5}" type="datetimeFigureOut">
              <a:rPr lang="fr-FR" smtClean="0"/>
              <a:t>02/02/2017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129CCA-BA94-43EB-9B5A-49AC1374D96A}" type="slidenum">
              <a:rPr lang="fr-FR" smtClean="0"/>
              <a:t>‹N°›</a:t>
            </a:fld>
            <a:endParaRPr lang="fr-FR"/>
          </a:p>
        </p:txBody>
      </p:sp>
    </p:spTree>
    <p:extLst>
      <p:ext uri="{BB962C8B-B14F-4D97-AF65-F5344CB8AC3E}">
        <p14:creationId xmlns:p14="http://schemas.microsoft.com/office/powerpoint/2010/main" val="143398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1E7B3-C4E4-4FFB-9543-F92EAF48E2E5}" type="datetimeFigureOut">
              <a:rPr lang="fr-FR" smtClean="0"/>
              <a:t>02/02/2017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29CCA-BA94-43EB-9B5A-49AC1374D96A}" type="slidenum">
              <a:rPr lang="fr-FR" smtClean="0"/>
              <a:t>‹N°›</a:t>
            </a:fld>
            <a:endParaRPr lang="fr-FR"/>
          </a:p>
        </p:txBody>
      </p:sp>
    </p:spTree>
    <p:extLst>
      <p:ext uri="{BB962C8B-B14F-4D97-AF65-F5344CB8AC3E}">
        <p14:creationId xmlns:p14="http://schemas.microsoft.com/office/powerpoint/2010/main" val="1901589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740824"/>
            <a:ext cx="7772400" cy="1470025"/>
          </a:xfrm>
        </p:spPr>
        <p:txBody>
          <a:bodyPr>
            <a:normAutofit fontScale="90000"/>
          </a:bodyPr>
          <a:lstStyle/>
          <a:p>
            <a:r>
              <a:rPr lang="fr-FR" sz="3200" dirty="0" smtClean="0"/>
              <a:t>Rencontre EUROPLIE</a:t>
            </a:r>
            <a:br>
              <a:rPr lang="fr-FR" sz="3200" dirty="0" smtClean="0"/>
            </a:br>
            <a:r>
              <a:rPr lang="fr-FR" sz="3200" dirty="0" smtClean="0"/>
              <a:t>3 février 2017 </a:t>
            </a:r>
            <a:br>
              <a:rPr lang="fr-FR" sz="3200" dirty="0" smtClean="0"/>
            </a:br>
            <a:r>
              <a:rPr lang="fr-FR" sz="3200" dirty="0" smtClean="0"/>
              <a:t>Lyon</a:t>
            </a:r>
            <a:endParaRPr lang="fr-FR" sz="3200" dirty="0"/>
          </a:p>
        </p:txBody>
      </p:sp>
      <p:sp>
        <p:nvSpPr>
          <p:cNvPr id="3" name="Sous-titre 2"/>
          <p:cNvSpPr>
            <a:spLocks noGrp="1"/>
          </p:cNvSpPr>
          <p:nvPr>
            <p:ph type="subTitle" idx="1"/>
          </p:nvPr>
        </p:nvSpPr>
        <p:spPr/>
        <p:txBody>
          <a:bodyPr>
            <a:normAutofit/>
          </a:bodyPr>
          <a:lstStyle/>
          <a:p>
            <a:r>
              <a:rPr lang="fr-FR" dirty="0" smtClean="0">
                <a:latin typeface="Arial Black" pitchFamily="34" charset="0"/>
              </a:rPr>
              <a:t>Donnez un coup de starter à vos parcours grâce à </a:t>
            </a:r>
            <a:r>
              <a:rPr lang="fr-FR" dirty="0" err="1" smtClean="0">
                <a:latin typeface="Arial Black" pitchFamily="34" charset="0"/>
              </a:rPr>
              <a:t>CléA</a:t>
            </a:r>
            <a:r>
              <a:rPr lang="fr-FR" dirty="0" smtClean="0">
                <a:latin typeface="Arial Black" pitchFamily="34" charset="0"/>
              </a:rPr>
              <a:t>  </a:t>
            </a:r>
            <a:endParaRPr lang="fr-FR" dirty="0">
              <a:latin typeface="Arial Black" pitchFamily="34"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157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5840" y="2708920"/>
            <a:ext cx="7774632" cy="3600400"/>
          </a:xfrm>
        </p:spPr>
        <p:txBody>
          <a:bodyPr>
            <a:normAutofit fontScale="90000"/>
          </a:bodyPr>
          <a:lstStyle/>
          <a:p>
            <a:pPr algn="l"/>
            <a:r>
              <a:rPr lang="fr-FR" sz="3200" b="1" dirty="0" smtClean="0"/>
              <a:t>Que nous reste-t-il à faire ? </a:t>
            </a:r>
            <a:br>
              <a:rPr lang="fr-FR" sz="3200" b="1" dirty="0" smtClean="0"/>
            </a:br>
            <a:r>
              <a:rPr lang="fr-FR" sz="3200" b="1" dirty="0" smtClean="0"/>
              <a:t/>
            </a:r>
            <a:br>
              <a:rPr lang="fr-FR" sz="3200" b="1" dirty="0" smtClean="0"/>
            </a:br>
            <a:r>
              <a:rPr lang="fr-FR" sz="3100" b="1" dirty="0" smtClean="0"/>
              <a:t>- </a:t>
            </a:r>
            <a:r>
              <a:rPr lang="fr-FR" sz="2700" b="1" dirty="0" smtClean="0"/>
              <a:t>former </a:t>
            </a:r>
            <a:r>
              <a:rPr lang="fr-FR" sz="2700" dirty="0" smtClean="0"/>
              <a:t>tous les acteurs (OF-OE-jurys) à l’utilisation de la plateforme</a:t>
            </a:r>
            <a:br>
              <a:rPr lang="fr-FR" sz="2700" dirty="0" smtClean="0"/>
            </a:br>
            <a:r>
              <a:rPr lang="fr-FR" sz="2700" dirty="0" smtClean="0"/>
              <a:t>- </a:t>
            </a:r>
            <a:r>
              <a:rPr lang="fr-FR" sz="2700" dirty="0"/>
              <a:t>r</a:t>
            </a:r>
            <a:r>
              <a:rPr lang="fr-FR" sz="2700" dirty="0" smtClean="0"/>
              <a:t>égler les </a:t>
            </a:r>
            <a:r>
              <a:rPr lang="fr-FR" sz="2700" b="1" dirty="0" smtClean="0"/>
              <a:t>modes de financement </a:t>
            </a:r>
            <a:r>
              <a:rPr lang="fr-FR" sz="2700" dirty="0" smtClean="0"/>
              <a:t>des actions </a:t>
            </a:r>
            <a:r>
              <a:rPr lang="fr-FR" sz="2700" dirty="0" err="1" smtClean="0"/>
              <a:t>CléA</a:t>
            </a:r>
            <a:r>
              <a:rPr lang="fr-FR" sz="2700" dirty="0" smtClean="0"/>
              <a:t> avec les </a:t>
            </a:r>
            <a:r>
              <a:rPr lang="fr-FR" sz="2700" dirty="0" err="1" smtClean="0"/>
              <a:t>Opca</a:t>
            </a:r>
            <a:r>
              <a:rPr lang="fr-FR" sz="2700" dirty="0" smtClean="0"/>
              <a:t>, les Régions et Pôle emploi </a:t>
            </a:r>
            <a:r>
              <a:rPr lang="fr-FR" sz="2200" dirty="0" smtClean="0"/>
              <a:t>(notamment compte tenu des évolutions de la loi « travail » sur la définition des actions de formation)</a:t>
            </a:r>
            <a:r>
              <a:rPr lang="fr-FR" sz="2700" dirty="0" smtClean="0"/>
              <a:t/>
            </a:r>
            <a:br>
              <a:rPr lang="fr-FR" sz="2700" dirty="0" smtClean="0"/>
            </a:br>
            <a:r>
              <a:rPr lang="fr-FR" sz="2700" dirty="0" smtClean="0"/>
              <a:t>- adapter </a:t>
            </a:r>
            <a:r>
              <a:rPr lang="fr-FR" sz="2700" dirty="0" err="1" smtClean="0"/>
              <a:t>CléA</a:t>
            </a:r>
            <a:r>
              <a:rPr lang="fr-FR" sz="2700" dirty="0" smtClean="0"/>
              <a:t> aux </a:t>
            </a:r>
            <a:r>
              <a:rPr lang="fr-FR" sz="2700" b="1" dirty="0" smtClean="0"/>
              <a:t>publics particuliers </a:t>
            </a:r>
            <a:r>
              <a:rPr lang="fr-FR" sz="2700" dirty="0" smtClean="0"/>
              <a:t>(</a:t>
            </a:r>
            <a:r>
              <a:rPr lang="fr-FR" sz="2200" dirty="0" smtClean="0"/>
              <a:t>détenus, jeunes décrocheurs, service civique, service militaire volontaire …</a:t>
            </a:r>
            <a:r>
              <a:rPr lang="fr-FR" sz="2700" dirty="0" smtClean="0"/>
              <a:t>) et aux </a:t>
            </a:r>
            <a:r>
              <a:rPr lang="fr-FR" sz="2700" b="1" dirty="0" smtClean="0"/>
              <a:t>personnes en situation de handicap</a:t>
            </a:r>
            <a:r>
              <a:rPr lang="fr-FR" sz="2700" dirty="0" smtClean="0"/>
              <a:t/>
            </a:r>
            <a:br>
              <a:rPr lang="fr-FR" sz="2700" dirty="0" smtClean="0"/>
            </a:br>
            <a:r>
              <a:rPr lang="fr-FR" sz="2700" dirty="0" smtClean="0"/>
              <a:t>- faire une </a:t>
            </a:r>
            <a:r>
              <a:rPr lang="fr-FR" sz="2700" b="1" dirty="0" smtClean="0"/>
              <a:t>première évaluation du dispositif </a:t>
            </a:r>
            <a:r>
              <a:rPr lang="fr-FR" sz="2700" dirty="0" smtClean="0"/>
              <a:t>pour repérer d’éventuelles adaptations à envisager (séminaire  du 25 janvier 2017)</a:t>
            </a:r>
            <a:r>
              <a:rPr lang="fr-FR" sz="3100" dirty="0" smtClean="0"/>
              <a:t/>
            </a:r>
            <a:br>
              <a:rPr lang="fr-FR" sz="3100" dirty="0" smtClean="0"/>
            </a:br>
            <a:r>
              <a:rPr lang="fr-FR" sz="3100" dirty="0" smtClean="0"/>
              <a:t/>
            </a:r>
            <a:br>
              <a:rPr lang="fr-FR" sz="3100" dirty="0" smtClean="0"/>
            </a:br>
            <a:r>
              <a:rPr lang="fr-FR" sz="3200" dirty="0" smtClean="0"/>
              <a:t/>
            </a:r>
            <a:br>
              <a:rPr lang="fr-FR" sz="3200" dirty="0" smtClean="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030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5840" y="2708920"/>
            <a:ext cx="7774632" cy="3600400"/>
          </a:xfrm>
        </p:spPr>
        <p:txBody>
          <a:bodyPr>
            <a:normAutofit/>
          </a:bodyPr>
          <a:lstStyle/>
          <a:p>
            <a:pPr algn="l"/>
            <a:r>
              <a:rPr lang="fr-FR" sz="4000" b="1" dirty="0" smtClean="0"/>
              <a:t>Débat avec les participants</a:t>
            </a:r>
            <a:r>
              <a:rPr lang="fr-FR" sz="3600" dirty="0" smtClean="0"/>
              <a:t/>
            </a:r>
            <a:br>
              <a:rPr lang="fr-FR" sz="3600" dirty="0" smtClean="0"/>
            </a:br>
            <a:r>
              <a:rPr lang="fr-FR" sz="3200" dirty="0" smtClean="0"/>
              <a:t/>
            </a:r>
            <a:br>
              <a:rPr lang="fr-FR" sz="3200" dirty="0" smtClean="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42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4632" cy="4034879"/>
          </a:xfrm>
        </p:spPr>
        <p:txBody>
          <a:bodyPr>
            <a:normAutofit fontScale="90000"/>
          </a:bodyPr>
          <a:lstStyle/>
          <a:p>
            <a:pPr algn="l"/>
            <a:r>
              <a:rPr lang="fr-FR" sz="3200" dirty="0" smtClean="0"/>
              <a:t/>
            </a:r>
            <a:br>
              <a:rPr lang="fr-FR" sz="3200" dirty="0" smtClean="0"/>
            </a:br>
            <a:r>
              <a:rPr lang="fr-FR" sz="3200"/>
              <a:t/>
            </a:r>
            <a:br>
              <a:rPr lang="fr-FR" sz="3200"/>
            </a:br>
            <a:r>
              <a:rPr lang="fr-FR" sz="3200" b="1" smtClean="0"/>
              <a:t>1. </a:t>
            </a:r>
            <a:r>
              <a:rPr lang="fr-FR" sz="3200" b="1" dirty="0" smtClean="0"/>
              <a:t>C’est quoi le </a:t>
            </a:r>
            <a:r>
              <a:rPr lang="fr-FR" sz="3200" b="1" dirty="0" err="1" smtClean="0"/>
              <a:t>Copanef</a:t>
            </a:r>
            <a:r>
              <a:rPr lang="fr-FR" sz="3200" b="1" dirty="0" smtClean="0"/>
              <a:t> ?</a:t>
            </a:r>
            <a:br>
              <a:rPr lang="fr-FR" sz="3200" b="1" dirty="0" smtClean="0"/>
            </a:br>
            <a:r>
              <a:rPr lang="fr-FR" sz="3200" b="1" dirty="0" smtClean="0"/>
              <a:t/>
            </a:r>
            <a:br>
              <a:rPr lang="fr-FR" sz="3200" b="1" dirty="0" smtClean="0"/>
            </a:br>
            <a:r>
              <a:rPr lang="fr-FR" sz="3200" b="1" dirty="0" smtClean="0"/>
              <a:t>2. Genèse de la problématique du socle</a:t>
            </a:r>
            <a:br>
              <a:rPr lang="fr-FR" sz="3200" b="1" dirty="0" smtClean="0"/>
            </a:br>
            <a:r>
              <a:rPr lang="fr-FR" sz="3200" b="1" dirty="0" smtClean="0"/>
              <a:t/>
            </a:r>
            <a:br>
              <a:rPr lang="fr-FR" sz="3200" b="1" dirty="0" smtClean="0"/>
            </a:br>
            <a:r>
              <a:rPr lang="fr-FR" sz="3200" b="1" dirty="0" smtClean="0"/>
              <a:t>3. Architecture du certificat </a:t>
            </a:r>
            <a:r>
              <a:rPr lang="fr-FR" sz="3200" b="1" dirty="0" err="1" smtClean="0"/>
              <a:t>CléA</a:t>
            </a:r>
            <a:r>
              <a:rPr lang="fr-FR" sz="3200" b="1" dirty="0" smtClean="0"/>
              <a:t/>
            </a:r>
            <a:br>
              <a:rPr lang="fr-FR" sz="3200" b="1" dirty="0" smtClean="0"/>
            </a:br>
            <a:r>
              <a:rPr lang="fr-FR" sz="3200" b="1" dirty="0" smtClean="0"/>
              <a:t/>
            </a:r>
            <a:br>
              <a:rPr lang="fr-FR" sz="3200" b="1" dirty="0" smtClean="0"/>
            </a:br>
            <a:r>
              <a:rPr lang="fr-FR" sz="3200" b="1" dirty="0" smtClean="0"/>
              <a:t>4. Où en est-on fin décembre 2016 ? </a:t>
            </a: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7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484784"/>
            <a:ext cx="7774632" cy="4608512"/>
          </a:xfrm>
        </p:spPr>
        <p:txBody>
          <a:bodyPr>
            <a:normAutofit fontScale="90000"/>
          </a:bodyPr>
          <a:lstStyle/>
          <a:p>
            <a:pPr algn="l"/>
            <a:r>
              <a:rPr lang="fr-FR" sz="3200" b="1" dirty="0" smtClean="0"/>
              <a:t/>
            </a:r>
            <a:br>
              <a:rPr lang="fr-FR" sz="3200" b="1" dirty="0" smtClean="0"/>
            </a:br>
            <a:r>
              <a:rPr lang="fr-FR" sz="3200" b="1" dirty="0"/>
              <a:t/>
            </a:r>
            <a:br>
              <a:rPr lang="fr-FR" sz="3200" b="1" dirty="0"/>
            </a:br>
            <a:r>
              <a:rPr lang="fr-FR" sz="3200" b="1" dirty="0" smtClean="0"/>
              <a:t/>
            </a:r>
            <a:br>
              <a:rPr lang="fr-FR" sz="3200" b="1" dirty="0" smtClean="0"/>
            </a:br>
            <a:r>
              <a:rPr lang="fr-FR" sz="3200" b="1" dirty="0"/>
              <a:t/>
            </a:r>
            <a:br>
              <a:rPr lang="fr-FR" sz="3200" b="1" dirty="0"/>
            </a:br>
            <a:r>
              <a:rPr lang="fr-FR" sz="3200" b="1" dirty="0" smtClean="0"/>
              <a:t/>
            </a:r>
            <a:br>
              <a:rPr lang="fr-FR" sz="3200" b="1" dirty="0" smtClean="0"/>
            </a:br>
            <a:r>
              <a:rPr lang="fr-FR" sz="3200" b="1" dirty="0"/>
              <a:t/>
            </a:r>
            <a:br>
              <a:rPr lang="fr-FR" sz="3200" b="1" dirty="0"/>
            </a:br>
            <a:r>
              <a:rPr lang="fr-FR" sz="3200" b="1" dirty="0" smtClean="0"/>
              <a:t/>
            </a:r>
            <a:br>
              <a:rPr lang="fr-FR" sz="3200" b="1" dirty="0" smtClean="0"/>
            </a:br>
            <a:r>
              <a:rPr lang="fr-FR" sz="4000" b="1" dirty="0" smtClean="0"/>
              <a:t>C’est quoi le COPANEF ?</a:t>
            </a:r>
            <a:r>
              <a:rPr lang="fr-FR" sz="3200" dirty="0" smtClean="0"/>
              <a:t/>
            </a:r>
            <a:br>
              <a:rPr lang="fr-FR" sz="3200" dirty="0" smtClean="0"/>
            </a:br>
            <a:r>
              <a:rPr lang="fr-FR" sz="3200" dirty="0" smtClean="0"/>
              <a:t>1. l’accord national interprofessionnel du 14 décembre 2013 en fait </a:t>
            </a:r>
            <a:r>
              <a:rPr lang="fr-FR" sz="3200" dirty="0"/>
              <a:t>le comité de pilotage de la </a:t>
            </a:r>
            <a:r>
              <a:rPr lang="fr-FR" sz="3200" dirty="0" smtClean="0"/>
              <a:t>réforme</a:t>
            </a:r>
            <a:r>
              <a:rPr lang="fr-FR" sz="3200" dirty="0"/>
              <a:t> </a:t>
            </a:r>
            <a:r>
              <a:rPr lang="fr-FR" sz="3200" dirty="0" smtClean="0"/>
              <a:t>(composition, missions)	</a:t>
            </a:r>
            <a:br>
              <a:rPr lang="fr-FR" sz="3200" dirty="0" smtClean="0"/>
            </a:br>
            <a:r>
              <a:rPr lang="fr-FR" sz="3200" dirty="0" smtClean="0"/>
              <a:t>2. la Loi du 5 mars 2014 est </a:t>
            </a:r>
            <a:r>
              <a:rPr lang="fr-FR" sz="3200" dirty="0"/>
              <a:t>fait </a:t>
            </a:r>
            <a:r>
              <a:rPr lang="fr-FR" sz="3200" dirty="0" smtClean="0"/>
              <a:t>le pilier </a:t>
            </a:r>
            <a:r>
              <a:rPr lang="fr-FR" sz="3200" dirty="0"/>
              <a:t>du </a:t>
            </a:r>
            <a:r>
              <a:rPr lang="fr-FR" sz="3200" dirty="0" smtClean="0"/>
              <a:t>quadripartisme (inscription dans le code du travail, </a:t>
            </a:r>
            <a:r>
              <a:rPr lang="fr-FR" sz="3200" dirty="0" err="1" smtClean="0"/>
              <a:t>Copanef</a:t>
            </a:r>
            <a:r>
              <a:rPr lang="fr-FR" sz="3200" dirty="0" smtClean="0"/>
              <a:t>/</a:t>
            </a:r>
            <a:r>
              <a:rPr lang="fr-FR" sz="3200" dirty="0" err="1" smtClean="0"/>
              <a:t>Cnefop</a:t>
            </a:r>
            <a:r>
              <a:rPr lang="fr-FR" sz="3200" dirty="0" smtClean="0"/>
              <a:t>/</a:t>
            </a:r>
            <a:r>
              <a:rPr lang="fr-FR" sz="3200" dirty="0" err="1" smtClean="0"/>
              <a:t>Crefop</a:t>
            </a:r>
            <a:r>
              <a:rPr lang="fr-FR" sz="3200" dirty="0" smtClean="0"/>
              <a:t>/</a:t>
            </a:r>
            <a:r>
              <a:rPr lang="fr-FR" sz="3200" dirty="0" err="1" smtClean="0"/>
              <a:t>Coparef</a:t>
            </a:r>
            <a:r>
              <a:rPr lang="fr-FR" sz="3200" dirty="0" smtClean="0"/>
              <a:t>)</a:t>
            </a:r>
            <a:br>
              <a:rPr lang="fr-FR" sz="3200" dirty="0" smtClean="0"/>
            </a:br>
            <a:r>
              <a:rPr lang="fr-FR" sz="3200" dirty="0" smtClean="0"/>
              <a:t>3. le décret du 13 février 2016 lui confie le socle de connaissances et de compétences professionnelles</a:t>
            </a:r>
            <a:br>
              <a:rPr lang="fr-FR" sz="3200" dirty="0" smtClean="0"/>
            </a:br>
            <a:r>
              <a:rPr lang="fr-FR" sz="3200" dirty="0" smtClean="0"/>
              <a:t/>
            </a:r>
            <a:br>
              <a:rPr lang="fr-FR" sz="3200" dirty="0" smtClean="0"/>
            </a:br>
            <a:r>
              <a:rPr lang="fr-FR" sz="3200" dirty="0"/>
              <a:t>		</a:t>
            </a: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99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4632" cy="4034879"/>
          </a:xfrm>
        </p:spPr>
        <p:txBody>
          <a:bodyPr>
            <a:normAutofit fontScale="90000"/>
          </a:bodyPr>
          <a:lstStyle/>
          <a:p>
            <a:pPr algn="l"/>
            <a:r>
              <a:rPr lang="fr-FR" sz="3200" b="1" dirty="0" smtClean="0"/>
              <a:t>Genèse de la problématique du socle</a:t>
            </a:r>
            <a:r>
              <a:rPr lang="fr-FR" sz="3200" dirty="0"/>
              <a:t/>
            </a:r>
            <a:br>
              <a:rPr lang="fr-FR" sz="3200" dirty="0"/>
            </a:br>
            <a:r>
              <a:rPr lang="fr-FR" sz="1800" b="1" dirty="0"/>
              <a:t/>
            </a:r>
            <a:br>
              <a:rPr lang="fr-FR" sz="1800" b="1" dirty="0"/>
            </a:br>
            <a:r>
              <a:rPr lang="fr-FR" sz="2200" b="1" dirty="0" smtClean="0"/>
              <a:t>ANI de janvier 2009 </a:t>
            </a:r>
            <a:r>
              <a:rPr lang="fr-FR" sz="2200" dirty="0" smtClean="0"/>
              <a:t>: SPP,  progression d’un niveau de qualification au cours de la carrière, bilan d’étape professionnel, S2CP…</a:t>
            </a:r>
            <a:r>
              <a:rPr lang="fr-FR" sz="1800" dirty="0" smtClean="0"/>
              <a:t/>
            </a:r>
            <a:br>
              <a:rPr lang="fr-FR" sz="1800" dirty="0" smtClean="0"/>
            </a:br>
            <a:r>
              <a:rPr lang="fr-FR" sz="1800" dirty="0" smtClean="0"/>
              <a:t>	</a:t>
            </a:r>
            <a:br>
              <a:rPr lang="fr-FR" sz="1800" dirty="0" smtClean="0"/>
            </a:br>
            <a:r>
              <a:rPr lang="fr-FR" sz="2200" b="1" dirty="0" smtClean="0"/>
              <a:t>ANI de décembre 2013 </a:t>
            </a:r>
            <a:r>
              <a:rPr lang="fr-FR" sz="2200" dirty="0" smtClean="0"/>
              <a:t>: suppression de l’obligation fiscale des entreprises, remplacement par l’obligation de garantir l’employabilité de chaque salarié, entretien professionnel, CPF et  S2CP opposable à l’employeur, mutualisation de la contribution sur des certifications</a:t>
            </a:r>
            <a:r>
              <a:rPr lang="fr-FR" sz="1800" dirty="0" smtClean="0"/>
              <a:t/>
            </a:r>
            <a:br>
              <a:rPr lang="fr-FR" sz="1800" dirty="0" smtClean="0"/>
            </a:br>
            <a:r>
              <a:rPr lang="fr-FR" sz="1800" dirty="0"/>
              <a:t>	</a:t>
            </a:r>
            <a:r>
              <a:rPr lang="fr-FR" sz="1800" dirty="0" smtClean="0"/>
              <a:t>1. Adoption par le </a:t>
            </a:r>
            <a:r>
              <a:rPr lang="fr-FR" sz="1800" dirty="0" err="1" smtClean="0"/>
              <a:t>Copanef</a:t>
            </a:r>
            <a:r>
              <a:rPr lang="fr-FR" sz="1800" dirty="0" smtClean="0"/>
              <a:t> du </a:t>
            </a:r>
            <a:r>
              <a:rPr lang="fr-FR" sz="1800" u="sng" dirty="0" smtClean="0"/>
              <a:t>référentiel de contenu du socle  </a:t>
            </a:r>
            <a:r>
              <a:rPr lang="fr-FR" sz="1800" dirty="0" smtClean="0"/>
              <a:t>le 28 mai 2014</a:t>
            </a:r>
            <a:br>
              <a:rPr lang="fr-FR" sz="1800" dirty="0" smtClean="0"/>
            </a:br>
            <a:r>
              <a:rPr lang="fr-FR" sz="1800" dirty="0"/>
              <a:t>	</a:t>
            </a:r>
            <a:r>
              <a:rPr lang="fr-FR" sz="1800" dirty="0" smtClean="0"/>
              <a:t>2. Adoption par le </a:t>
            </a:r>
            <a:r>
              <a:rPr lang="fr-FR" sz="1800" dirty="0" err="1" smtClean="0"/>
              <a:t>Copanef</a:t>
            </a:r>
            <a:r>
              <a:rPr lang="fr-FR" sz="1800" dirty="0" smtClean="0"/>
              <a:t> du </a:t>
            </a:r>
            <a:r>
              <a:rPr lang="fr-FR" sz="1800" u="sng" dirty="0" smtClean="0"/>
              <a:t>référentiel de certification  </a:t>
            </a:r>
            <a:r>
              <a:rPr lang="fr-FR" sz="1800" dirty="0" smtClean="0"/>
              <a:t>le 25 novembre </a:t>
            </a:r>
            <a:r>
              <a:rPr lang="fr-FR" sz="1800" dirty="0"/>
              <a:t>2014</a:t>
            </a:r>
            <a:br>
              <a:rPr lang="fr-FR" sz="1800" dirty="0"/>
            </a:br>
            <a:r>
              <a:rPr lang="fr-FR" sz="1800" dirty="0" smtClean="0"/>
              <a:t>	3. </a:t>
            </a:r>
            <a:r>
              <a:rPr lang="fr-FR" sz="1800" u="sng" dirty="0" smtClean="0"/>
              <a:t>Publication  du décret « socle » </a:t>
            </a:r>
            <a:r>
              <a:rPr lang="fr-FR" sz="1800" dirty="0" smtClean="0"/>
              <a:t>le 13 février 2015 : reprise </a:t>
            </a:r>
            <a:r>
              <a:rPr lang="fr-FR" sz="1800" dirty="0"/>
              <a:t>des 7 domaines </a:t>
            </a:r>
            <a:r>
              <a:rPr lang="fr-FR" sz="1800" dirty="0" smtClean="0"/>
              <a:t>		proposés; responsabilité </a:t>
            </a:r>
            <a:r>
              <a:rPr lang="fr-FR" sz="1800" dirty="0"/>
              <a:t>référentiels et contrôle de la </a:t>
            </a:r>
            <a:r>
              <a:rPr lang="fr-FR" sz="1800" dirty="0" smtClean="0"/>
              <a:t>qualité </a:t>
            </a:r>
            <a:r>
              <a:rPr lang="fr-FR" sz="1800" dirty="0"/>
              <a:t>du processus de </a:t>
            </a:r>
            <a:r>
              <a:rPr lang="fr-FR" sz="1800" dirty="0" smtClean="0"/>
              <a:t>	certification clairement </a:t>
            </a:r>
            <a:r>
              <a:rPr lang="fr-FR" sz="1800" dirty="0"/>
              <a:t>confiée au </a:t>
            </a:r>
            <a:r>
              <a:rPr lang="fr-FR" sz="1800" dirty="0" err="1" smtClean="0"/>
              <a:t>Copanef</a:t>
            </a:r>
            <a:r>
              <a:rPr lang="fr-FR" sz="1800" dirty="0" smtClean="0"/>
              <a:t>; évaluation </a:t>
            </a:r>
            <a:r>
              <a:rPr lang="fr-FR" sz="1800" dirty="0"/>
              <a:t>préalable et </a:t>
            </a:r>
            <a:r>
              <a:rPr lang="fr-FR" sz="1800" dirty="0" smtClean="0"/>
              <a:t>	modularisation</a:t>
            </a:r>
            <a:r>
              <a:rPr lang="fr-FR" sz="1800" dirty="0"/>
              <a:t>.</a:t>
            </a:r>
            <a:br>
              <a:rPr lang="fr-FR" sz="1800" dirty="0"/>
            </a:br>
            <a:r>
              <a:rPr lang="fr-FR" sz="1800" dirty="0"/>
              <a:t>	</a:t>
            </a:r>
            <a:r>
              <a:rPr lang="fr-FR" sz="1800" dirty="0" smtClean="0"/>
              <a:t>4. Dépôt du certificat du </a:t>
            </a:r>
            <a:r>
              <a:rPr lang="fr-FR" sz="1800" dirty="0" err="1" smtClean="0"/>
              <a:t>Copanef</a:t>
            </a:r>
            <a:r>
              <a:rPr lang="fr-FR" sz="1800" dirty="0" smtClean="0"/>
              <a:t>  à l’</a:t>
            </a:r>
            <a:r>
              <a:rPr lang="fr-FR" sz="1800" u="sng" dirty="0" smtClean="0"/>
              <a:t>inventaire  de la CNCP  </a:t>
            </a:r>
            <a:r>
              <a:rPr lang="fr-FR" sz="1800" dirty="0" smtClean="0"/>
              <a:t>le 18 février 2015</a:t>
            </a:r>
            <a:br>
              <a:rPr lang="fr-FR" sz="1800" dirty="0" smtClean="0"/>
            </a:br>
            <a:r>
              <a:rPr lang="fr-FR" sz="1800" dirty="0"/>
              <a:t>	</a:t>
            </a:r>
            <a:r>
              <a:rPr lang="fr-FR" sz="1800" dirty="0" smtClean="0"/>
              <a:t>5. </a:t>
            </a:r>
            <a:r>
              <a:rPr lang="fr-FR" sz="1800" u="sng" dirty="0" smtClean="0"/>
              <a:t>Choix du nom </a:t>
            </a:r>
            <a:r>
              <a:rPr lang="fr-FR" sz="1800" u="sng" dirty="0" err="1" smtClean="0"/>
              <a:t>CléA</a:t>
            </a:r>
            <a:r>
              <a:rPr lang="fr-FR" sz="1800" u="sng" dirty="0" smtClean="0"/>
              <a:t>  </a:t>
            </a:r>
            <a:r>
              <a:rPr lang="fr-FR" sz="1800" dirty="0" smtClean="0"/>
              <a:t>29 septembre 2015</a:t>
            </a:r>
            <a:br>
              <a:rPr lang="fr-FR" sz="1800" dirty="0" smtClean="0"/>
            </a:br>
            <a:r>
              <a:rPr lang="fr-FR" sz="1800" dirty="0" smtClean="0"/>
              <a:t/>
            </a:r>
            <a:br>
              <a:rPr lang="fr-FR" sz="1800" dirty="0" smtClean="0"/>
            </a:br>
            <a:endParaRPr lang="fr-FR" sz="18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26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2204864"/>
            <a:ext cx="7774632" cy="4034879"/>
          </a:xfrm>
        </p:spPr>
        <p:txBody>
          <a:bodyPr>
            <a:normAutofit fontScale="90000"/>
          </a:bodyPr>
          <a:lstStyle/>
          <a:p>
            <a:pPr algn="l"/>
            <a:r>
              <a:rPr lang="fr-FR" sz="3600" b="1" dirty="0" smtClean="0"/>
              <a:t>Architecture du certificat </a:t>
            </a:r>
            <a:r>
              <a:rPr lang="fr-FR" sz="3600" b="1" dirty="0" err="1" smtClean="0"/>
              <a:t>CléA</a:t>
            </a:r>
            <a:r>
              <a:rPr lang="fr-FR" sz="3600" b="1" dirty="0" smtClean="0"/>
              <a:t> (1/4)</a:t>
            </a:r>
            <a:r>
              <a:rPr lang="fr-FR" sz="3200" b="1" dirty="0" smtClean="0"/>
              <a:t/>
            </a:r>
            <a:br>
              <a:rPr lang="fr-FR" sz="3200" b="1" dirty="0" smtClean="0"/>
            </a:br>
            <a:r>
              <a:rPr lang="fr-FR" sz="3200" dirty="0" smtClean="0"/>
              <a:t/>
            </a:r>
            <a:br>
              <a:rPr lang="fr-FR" sz="3200" dirty="0" smtClean="0"/>
            </a:br>
            <a:r>
              <a:rPr lang="fr-FR" sz="3200" dirty="0" smtClean="0"/>
              <a:t>- </a:t>
            </a:r>
            <a:r>
              <a:rPr lang="fr-FR" sz="3100" dirty="0" smtClean="0"/>
              <a:t>un certificat interprofessionnel délivré par délégation </a:t>
            </a:r>
            <a:br>
              <a:rPr lang="fr-FR" sz="3100" dirty="0" smtClean="0"/>
            </a:br>
            <a:r>
              <a:rPr lang="fr-FR" sz="3200" dirty="0" smtClean="0"/>
              <a:t>	</a:t>
            </a:r>
            <a:r>
              <a:rPr lang="fr-FR" sz="2700" dirty="0" smtClean="0"/>
              <a:t>aux CPNE qui le souhaitent pour leurs salariés;</a:t>
            </a:r>
            <a:br>
              <a:rPr lang="fr-FR" sz="2700" dirty="0" smtClean="0"/>
            </a:br>
            <a:r>
              <a:rPr lang="fr-FR" sz="2700" dirty="0" smtClean="0"/>
              <a:t>	aux COPAREF pour les demandeurs d’emploi et 	les salariés dont la CPNE n’a pas demandé la 	délégation</a:t>
            </a:r>
            <a:br>
              <a:rPr lang="fr-FR" sz="2700" dirty="0" smtClean="0"/>
            </a:br>
            <a:r>
              <a:rPr lang="fr-FR" sz="2700" dirty="0" smtClean="0"/>
              <a:t> 	</a:t>
            </a:r>
            <a:r>
              <a:rPr lang="fr-FR" sz="2700" b="1" dirty="0" smtClean="0"/>
              <a:t>soit   </a:t>
            </a:r>
            <a:r>
              <a:rPr lang="fr-FR" sz="3200" b="1" dirty="0" smtClean="0"/>
              <a:t>17 </a:t>
            </a:r>
            <a:r>
              <a:rPr lang="fr-FR" sz="3200" b="1" dirty="0" err="1"/>
              <a:t>Coparef</a:t>
            </a:r>
            <a:r>
              <a:rPr lang="fr-FR" sz="3200" b="1" dirty="0"/>
              <a:t> et 58 CPNE </a:t>
            </a:r>
            <a:r>
              <a:rPr lang="fr-FR" sz="3200" b="1" dirty="0" smtClean="0"/>
              <a:t>délégataires</a:t>
            </a:r>
            <a:r>
              <a:rPr lang="fr-FR" sz="3200" dirty="0" smtClean="0"/>
              <a:t/>
            </a:r>
            <a:br>
              <a:rPr lang="fr-FR" sz="3200" dirty="0" smtClean="0"/>
            </a:br>
            <a:r>
              <a:rPr lang="fr-FR" sz="3200" dirty="0" smtClean="0"/>
              <a:t>- </a:t>
            </a:r>
            <a:r>
              <a:rPr lang="fr-FR" sz="3100" dirty="0" smtClean="0"/>
              <a:t>un certificat délivré par un jury paritaire</a:t>
            </a:r>
            <a:r>
              <a:rPr lang="fr-FR" sz="2400" dirty="0">
                <a:latin typeface="Arial" pitchFamily="34" charset="0"/>
                <a:cs typeface="Arial" pitchFamily="34" charset="0"/>
              </a:rPr>
              <a:t/>
            </a:r>
            <a:br>
              <a:rPr lang="fr-FR" sz="2400" dirty="0">
                <a:latin typeface="Arial" pitchFamily="34" charset="0"/>
                <a:cs typeface="Arial" pitchFamily="34" charset="0"/>
              </a:rPr>
            </a:br>
            <a:r>
              <a:rPr lang="fr-FR" sz="2400" dirty="0"/>
              <a:t/>
            </a:r>
            <a:br>
              <a:rPr lang="fr-FR" sz="2400" dirty="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315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758158"/>
            <a:ext cx="7774632" cy="4034879"/>
          </a:xfrm>
        </p:spPr>
        <p:txBody>
          <a:bodyPr>
            <a:normAutofit fontScale="90000"/>
          </a:bodyPr>
          <a:lstStyle/>
          <a:p>
            <a:pPr algn="l"/>
            <a:r>
              <a:rPr lang="fr-FR" sz="3200" b="1" dirty="0" smtClean="0"/>
              <a:t>Architecture du certificat </a:t>
            </a:r>
            <a:r>
              <a:rPr lang="fr-FR" sz="3200" b="1" dirty="0" err="1" smtClean="0"/>
              <a:t>CléA</a:t>
            </a:r>
            <a:r>
              <a:rPr lang="fr-FR" sz="3200" b="1" dirty="0" smtClean="0"/>
              <a:t> (2/4)</a:t>
            </a:r>
            <a:r>
              <a:rPr lang="fr-FR" sz="3100" dirty="0" smtClean="0"/>
              <a:t/>
            </a:r>
            <a:br>
              <a:rPr lang="fr-FR" sz="3100" dirty="0" smtClean="0"/>
            </a:br>
            <a:r>
              <a:rPr lang="fr-FR" sz="2700" dirty="0" smtClean="0"/>
              <a:t>- un parcours qui commence obligatoirement par une évaluation préalable des compétences déjà acquises par l’intéressé;</a:t>
            </a:r>
            <a:br>
              <a:rPr lang="fr-FR" sz="2700" dirty="0" smtClean="0"/>
            </a:br>
            <a:r>
              <a:rPr lang="fr-FR" sz="2700" dirty="0" smtClean="0"/>
              <a:t>- un parcours de formation sur les seules compétences non acquises</a:t>
            </a:r>
            <a:br>
              <a:rPr lang="fr-FR" sz="2700" dirty="0" smtClean="0"/>
            </a:br>
            <a:r>
              <a:rPr lang="fr-FR" sz="2700" dirty="0" smtClean="0"/>
              <a:t>- une séparation des fonctions d’évaluateur, de formateur et de certificateur</a:t>
            </a:r>
            <a:br>
              <a:rPr lang="fr-FR" sz="2700" dirty="0" smtClean="0"/>
            </a:br>
            <a:r>
              <a:rPr lang="fr-FR" sz="2700" dirty="0" smtClean="0"/>
              <a:t/>
            </a:r>
            <a:br>
              <a:rPr lang="fr-FR" sz="2700" dirty="0" smtClean="0"/>
            </a:br>
            <a:r>
              <a:rPr lang="fr-FR" sz="3100" i="1" dirty="0" smtClean="0"/>
              <a:t>Cela a amené le </a:t>
            </a:r>
            <a:r>
              <a:rPr lang="fr-FR" sz="3100" i="1" dirty="0" err="1" smtClean="0"/>
              <a:t>Copanef</a:t>
            </a:r>
            <a:r>
              <a:rPr lang="fr-FR" sz="3100" i="1" dirty="0" smtClean="0"/>
              <a:t> à développer une plateforme nationale interprofessionnelle qui permet de suivre le parcours de chaque candidat</a:t>
            </a:r>
            <a:endParaRPr lang="fr-FR" sz="3200" i="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181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132856"/>
            <a:ext cx="7774632" cy="4034879"/>
          </a:xfrm>
        </p:spPr>
        <p:txBody>
          <a:bodyPr>
            <a:normAutofit fontScale="90000"/>
          </a:bodyPr>
          <a:lstStyle/>
          <a:p>
            <a:pPr algn="l"/>
            <a:r>
              <a:rPr lang="fr-FR" sz="3200" b="1" dirty="0" smtClean="0"/>
              <a:t>Architecture du certificat </a:t>
            </a:r>
            <a:r>
              <a:rPr lang="fr-FR" sz="3200" b="1" dirty="0" err="1" smtClean="0"/>
              <a:t>CléA</a:t>
            </a:r>
            <a:r>
              <a:rPr lang="fr-FR" sz="3200" b="1" dirty="0" smtClean="0"/>
              <a:t> (3/4)</a:t>
            </a:r>
            <a:br>
              <a:rPr lang="fr-FR" sz="3200" b="1" dirty="0" smtClean="0"/>
            </a:br>
            <a:r>
              <a:rPr lang="fr-FR" sz="3100" dirty="0" smtClean="0"/>
              <a:t/>
            </a:r>
            <a:br>
              <a:rPr lang="fr-FR" sz="3100" dirty="0" smtClean="0"/>
            </a:br>
            <a:r>
              <a:rPr lang="fr-FR" sz="2700" dirty="0" smtClean="0"/>
              <a:t>- un certificat accessible de droit aux salariés </a:t>
            </a:r>
            <a:r>
              <a:rPr lang="fr-FR" sz="2700" dirty="0"/>
              <a:t>par le </a:t>
            </a:r>
            <a:r>
              <a:rPr lang="fr-FR" sz="2700" dirty="0" smtClean="0"/>
              <a:t>CPF sans accord de son employeur, </a:t>
            </a:r>
            <a:br>
              <a:rPr lang="fr-FR" sz="2700" dirty="0" smtClean="0"/>
            </a:br>
            <a:r>
              <a:rPr lang="fr-FR" sz="2700" dirty="0" smtClean="0"/>
              <a:t>- mais un certificat </a:t>
            </a:r>
            <a:r>
              <a:rPr lang="fr-FR" sz="2700" dirty="0" err="1" smtClean="0"/>
              <a:t>CléA</a:t>
            </a:r>
            <a:r>
              <a:rPr lang="fr-FR" sz="2700" dirty="0" smtClean="0"/>
              <a:t> accessible par tous les dispositifs de formation existant (contrat de pro, période de prof …)</a:t>
            </a:r>
            <a:br>
              <a:rPr lang="fr-FR" sz="2700" dirty="0" smtClean="0"/>
            </a:br>
            <a:r>
              <a:rPr lang="fr-FR" sz="2700" dirty="0" smtClean="0"/>
              <a:t/>
            </a:r>
            <a:br>
              <a:rPr lang="fr-FR" sz="2700" dirty="0" smtClean="0"/>
            </a:br>
            <a:r>
              <a:rPr lang="fr-FR" sz="2700" i="1" dirty="0" smtClean="0"/>
              <a:t>Cela a amené le </a:t>
            </a:r>
            <a:r>
              <a:rPr lang="fr-FR" sz="2700" i="1" dirty="0" err="1" smtClean="0"/>
              <a:t>Copanef</a:t>
            </a:r>
            <a:r>
              <a:rPr lang="fr-FR" sz="2700" i="1" dirty="0" smtClean="0"/>
              <a:t> à mettre en place une campagne de communication en janvier 2016 notamment avec l’ouverture d’un site dédié	 http://www.certificat-clea.fr./</a:t>
            </a:r>
            <a:br>
              <a:rPr lang="fr-FR" sz="2700" i="1" dirty="0" smtClean="0"/>
            </a:br>
            <a:r>
              <a:rPr lang="fr-FR" sz="2700" i="1" dirty="0" smtClean="0"/>
              <a:t/>
            </a:r>
            <a:br>
              <a:rPr lang="fr-FR" sz="2700" i="1" dirty="0" smtClean="0"/>
            </a:br>
            <a:endParaRPr lang="fr-FR" sz="2700" i="1"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76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132856"/>
            <a:ext cx="7774632" cy="4034879"/>
          </a:xfrm>
        </p:spPr>
        <p:txBody>
          <a:bodyPr>
            <a:normAutofit fontScale="90000"/>
          </a:bodyPr>
          <a:lstStyle/>
          <a:p>
            <a:pPr algn="l"/>
            <a:r>
              <a:rPr lang="fr-FR" sz="3200" b="1" dirty="0" smtClean="0"/>
              <a:t>Architecture du certificat </a:t>
            </a:r>
            <a:r>
              <a:rPr lang="fr-FR" sz="3200" b="1" dirty="0" err="1" smtClean="0"/>
              <a:t>CléA</a:t>
            </a:r>
            <a:r>
              <a:rPr lang="fr-FR" sz="3200" b="1" dirty="0" smtClean="0"/>
              <a:t> (4/4)</a:t>
            </a:r>
            <a:br>
              <a:rPr lang="fr-FR" sz="3200" b="1" dirty="0" smtClean="0"/>
            </a:br>
            <a:r>
              <a:rPr lang="fr-FR" sz="3100" dirty="0" smtClean="0"/>
              <a:t/>
            </a:r>
            <a:br>
              <a:rPr lang="fr-FR" sz="3100" dirty="0" smtClean="0"/>
            </a:br>
            <a:r>
              <a:rPr lang="fr-FR" sz="2700" dirty="0" smtClean="0"/>
              <a:t>- un parcours de formation, si nécessaire, construit à partir d’une évaluation préalable des compétences acquises </a:t>
            </a:r>
            <a:br>
              <a:rPr lang="fr-FR" sz="2700" dirty="0" smtClean="0"/>
            </a:br>
            <a:r>
              <a:rPr lang="fr-FR" sz="2700" dirty="0" smtClean="0"/>
              <a:t>- une nouvelle relation à construire entre évaluation et formation </a:t>
            </a:r>
            <a:br>
              <a:rPr lang="fr-FR" sz="2700" dirty="0" smtClean="0"/>
            </a:br>
            <a:r>
              <a:rPr lang="fr-FR" sz="2700" i="1" dirty="0" smtClean="0"/>
              <a:t/>
            </a:r>
            <a:br>
              <a:rPr lang="fr-FR" sz="2700" i="1" dirty="0" smtClean="0"/>
            </a:br>
            <a:r>
              <a:rPr lang="fr-FR" sz="2700" i="1" dirty="0" smtClean="0"/>
              <a:t>Cela a amené le </a:t>
            </a:r>
            <a:r>
              <a:rPr lang="fr-FR" sz="2700" i="1" dirty="0" err="1" smtClean="0"/>
              <a:t>Copanef</a:t>
            </a:r>
            <a:r>
              <a:rPr lang="fr-FR" sz="2700" i="1" dirty="0" smtClean="0"/>
              <a:t> à mettre en œuvre un dispositif d’habilitation des organismes d’évaluation et de formation sur la base d’un cahier des charges rendu public en avril 2015 et à expérimenter son dispositif d’évaluation de novembre 2015 à décembre 2016</a:t>
            </a:r>
            <a:br>
              <a:rPr lang="fr-FR" sz="2700" i="1" dirty="0" smtClean="0"/>
            </a:br>
            <a:endParaRPr lang="fr-FR" sz="2700" i="1"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82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564904"/>
            <a:ext cx="7774632" cy="3600400"/>
          </a:xfrm>
        </p:spPr>
        <p:txBody>
          <a:bodyPr>
            <a:normAutofit fontScale="90000"/>
          </a:bodyPr>
          <a:lstStyle/>
          <a:p>
            <a:r>
              <a:rPr lang="fr-FR" sz="4000" b="1" dirty="0" smtClean="0"/>
              <a:t>Où en est-on au 31 décembre 2016? </a:t>
            </a:r>
            <a:r>
              <a:rPr lang="fr-FR" sz="3200" b="1" dirty="0" smtClean="0"/>
              <a:t/>
            </a:r>
            <a:br>
              <a:rPr lang="fr-FR" sz="3200" b="1" dirty="0" smtClean="0"/>
            </a:br>
            <a:r>
              <a:rPr lang="fr-FR" sz="3200" b="1" dirty="0" smtClean="0"/>
              <a:t/>
            </a:r>
            <a:br>
              <a:rPr lang="fr-FR" sz="3200" b="1" dirty="0" smtClean="0"/>
            </a:br>
            <a:r>
              <a:rPr lang="fr-FR" sz="3200" b="1" dirty="0" smtClean="0"/>
              <a:t>20 </a:t>
            </a:r>
            <a:r>
              <a:rPr lang="fr-FR" sz="3200" b="1" dirty="0"/>
              <a:t>565 </a:t>
            </a:r>
            <a:r>
              <a:rPr lang="fr-FR" sz="3200" dirty="0"/>
              <a:t>dossiers inscrits sur la plateforme</a:t>
            </a:r>
            <a:br>
              <a:rPr lang="fr-FR" sz="3200" dirty="0"/>
            </a:br>
            <a:r>
              <a:rPr lang="fr-FR" sz="3200" b="1" dirty="0"/>
              <a:t>18 689 </a:t>
            </a:r>
            <a:r>
              <a:rPr lang="fr-FR" sz="3200" dirty="0"/>
              <a:t>évaluations préalables réalisées</a:t>
            </a:r>
            <a:br>
              <a:rPr lang="fr-FR" sz="3200" dirty="0"/>
            </a:br>
            <a:r>
              <a:rPr lang="fr-FR" sz="3200" b="1" dirty="0"/>
              <a:t>14 647 </a:t>
            </a:r>
            <a:r>
              <a:rPr lang="fr-FR" sz="3200" dirty="0"/>
              <a:t>formations préconisées</a:t>
            </a:r>
            <a:br>
              <a:rPr lang="fr-FR" sz="3200" dirty="0"/>
            </a:br>
            <a:r>
              <a:rPr lang="fr-FR" sz="3200" b="1" dirty="0"/>
              <a:t>4042</a:t>
            </a:r>
            <a:r>
              <a:rPr lang="fr-FR" sz="3200" dirty="0"/>
              <a:t> candidats ont acquis tous les domaines</a:t>
            </a:r>
            <a:br>
              <a:rPr lang="fr-FR" sz="3200" dirty="0"/>
            </a:br>
            <a:r>
              <a:rPr lang="fr-FR" sz="2800" dirty="0"/>
              <a:t/>
            </a:r>
            <a:br>
              <a:rPr lang="fr-FR" sz="2800" dirty="0"/>
            </a:br>
            <a:r>
              <a:rPr lang="fr-FR" sz="2800" dirty="0">
                <a:latin typeface="Arial Black" pitchFamily="34" charset="0"/>
              </a:rPr>
              <a:t>Un bilan très positif </a:t>
            </a:r>
            <a:br>
              <a:rPr lang="fr-FR" sz="2800" dirty="0">
                <a:latin typeface="Arial Black" pitchFamily="34" charset="0"/>
              </a:rPr>
            </a:br>
            <a:r>
              <a:rPr lang="fr-FR" sz="2400" dirty="0">
                <a:latin typeface="Arial Black" pitchFamily="34" charset="0"/>
              </a:rPr>
              <a:t>14 mois après le lancement de </a:t>
            </a:r>
            <a:r>
              <a:rPr lang="fr-FR" sz="2400" dirty="0" err="1">
                <a:latin typeface="Arial Black" pitchFamily="34" charset="0"/>
              </a:rPr>
              <a:t>CléA</a:t>
            </a:r>
            <a:r>
              <a:rPr lang="fr-FR" sz="3200" b="1" dirty="0" smtClean="0"/>
              <a:t> </a:t>
            </a:r>
            <a:br>
              <a:rPr lang="fr-FR" sz="3200" b="1" dirty="0" smtClean="0"/>
            </a:br>
            <a:r>
              <a:rPr lang="fr-FR" sz="2000" dirty="0">
                <a:latin typeface="Arial Black" pitchFamily="34" charset="0"/>
              </a:rPr>
              <a:t/>
            </a:r>
            <a:br>
              <a:rPr lang="fr-FR" sz="2000" dirty="0">
                <a:latin typeface="Arial Black" pitchFamily="34" charset="0"/>
              </a:rPr>
            </a:br>
            <a:r>
              <a:rPr lang="fr-FR" sz="2700" dirty="0" smtClean="0"/>
              <a:t/>
            </a:r>
            <a:br>
              <a:rPr lang="fr-FR" sz="2700" dirty="0" smtClean="0"/>
            </a:br>
            <a:r>
              <a:rPr lang="fr-FR" sz="3200" dirty="0" smtClean="0"/>
              <a:t/>
            </a:r>
            <a:br>
              <a:rPr lang="fr-FR" sz="3200" dirty="0" smtClean="0"/>
            </a:br>
            <a:endParaRPr lang="fr-FR" sz="32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0648"/>
            <a:ext cx="2404876" cy="1102405"/>
          </a:xfrm>
          <a:prstGeom prst="rect">
            <a:avLst/>
          </a:prstGeom>
        </p:spPr>
      </p:pic>
      <p:pic>
        <p:nvPicPr>
          <p:cNvPr id="1026" name="Picture 2" descr="http://www.certificat-clea.fr./images/clea-logo-comple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173982"/>
            <a:ext cx="1584176"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291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65</Words>
  <Application>Microsoft Office PowerPoint</Application>
  <PresentationFormat>Affichage à l'écran (4:3)</PresentationFormat>
  <Paragraphs>12</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Arial Black</vt:lpstr>
      <vt:lpstr>Calibri</vt:lpstr>
      <vt:lpstr>Thème Office</vt:lpstr>
      <vt:lpstr>Rencontre EUROPLIE 3 février 2017  Lyon</vt:lpstr>
      <vt:lpstr>  1. C’est quoi le Copanef ?  2. Genèse de la problématique du socle  3. Architecture du certificat CléA  4. Où en est-on fin décembre 2016 ?    </vt:lpstr>
      <vt:lpstr>       C’est quoi le COPANEF ? 1. l’accord national interprofessionnel du 14 décembre 2013 en fait le comité de pilotage de la réforme (composition, missions)  2. la Loi du 5 mars 2014 est fait le pilier du quadripartisme (inscription dans le code du travail, Copanef/Cnefop/Crefop/Coparef) 3. le décret du 13 février 2016 lui confie le socle de connaissances et de compétences professionnelles         </vt:lpstr>
      <vt:lpstr>Genèse de la problématique du socle  ANI de janvier 2009 : SPP,  progression d’un niveau de qualification au cours de la carrière, bilan d’étape professionnel, S2CP…   ANI de décembre 2013 : suppression de l’obligation fiscale des entreprises, remplacement par l’obligation de garantir l’employabilité de chaque salarié, entretien professionnel, CPF et  S2CP opposable à l’employeur, mutualisation de la contribution sur des certifications  1. Adoption par le Copanef du référentiel de contenu du socle  le 28 mai 2014  2. Adoption par le Copanef du référentiel de certification  le 25 novembre 2014  3. Publication  du décret « socle » le 13 février 2015 : reprise des 7 domaines   proposés; responsabilité référentiels et contrôle de la qualité du processus de  certification clairement confiée au Copanef; évaluation préalable et  modularisation.  4. Dépôt du certificat du Copanef  à l’inventaire  de la CNCP  le 18 février 2015  5. Choix du nom CléA  29 septembre 2015  </vt:lpstr>
      <vt:lpstr>Architecture du certificat CléA (1/4)  - un certificat interprofessionnel délivré par délégation   aux CPNE qui le souhaitent pour leurs salariés;  aux COPAREF pour les demandeurs d’emploi et  les salariés dont la CPNE n’a pas demandé la  délégation   soit   17 Coparef et 58 CPNE délégataires - un certificat délivré par un jury paritaire  </vt:lpstr>
      <vt:lpstr>Architecture du certificat CléA (2/4) - un parcours qui commence obligatoirement par une évaluation préalable des compétences déjà acquises par l’intéressé; - un parcours de formation sur les seules compétences non acquises - une séparation des fonctions d’évaluateur, de formateur et de certificateur  Cela a amené le Copanef à développer une plateforme nationale interprofessionnelle qui permet de suivre le parcours de chaque candidat</vt:lpstr>
      <vt:lpstr>Architecture du certificat CléA (3/4)  - un certificat accessible de droit aux salariés par le CPF sans accord de son employeur,  - mais un certificat CléA accessible par tous les dispositifs de formation existant (contrat de pro, période de prof …)  Cela a amené le Copanef à mettre en place une campagne de communication en janvier 2016 notamment avec l’ouverture d’un site dédié  http://www.certificat-clea.fr./  </vt:lpstr>
      <vt:lpstr>Architecture du certificat CléA (4/4)  - un parcours de formation, si nécessaire, construit à partir d’une évaluation préalable des compétences acquises  - une nouvelle relation à construire entre évaluation et formation   Cela a amené le Copanef à mettre en œuvre un dispositif d’habilitation des organismes d’évaluation et de formation sur la base d’un cahier des charges rendu public en avril 2015 et à expérimenter son dispositif d’évaluation de novembre 2015 à décembre 2016 </vt:lpstr>
      <vt:lpstr>Où en est-on au 31 décembre 2016?   20 565 dossiers inscrits sur la plateforme 18 689 évaluations préalables réalisées 14 647 formations préconisées 4042 candidats ont acquis tous les domaines  Un bilan très positif  14 mois après le lancement de CléA     </vt:lpstr>
      <vt:lpstr>Que nous reste-t-il à faire ?   - former tous les acteurs (OF-OE-jurys) à l’utilisation de la plateforme - régler les modes de financement des actions CléA avec les Opca, les Régions et Pôle emploi (notamment compte tenu des évolutions de la loi « travail » sur la définition des actions de formation) - adapter CléA aux publics particuliers (détenus, jeunes décrocheurs, service civique, service militaire volontaire …) et aux personnes en situation de handicap - faire une première évaluation du dispositif pour repérer d’éventuelles adaptations à envisager (séminaire  du 25 janvier 2017)   </vt:lpstr>
      <vt:lpstr>Débat avec les participants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JANIN Christian</dc:creator>
  <cp:lastModifiedBy>florent gorson</cp:lastModifiedBy>
  <cp:revision>24</cp:revision>
  <cp:lastPrinted>2017-01-30T08:51:01Z</cp:lastPrinted>
  <dcterms:created xsi:type="dcterms:W3CDTF">2016-09-15T10:14:04Z</dcterms:created>
  <dcterms:modified xsi:type="dcterms:W3CDTF">2017-02-02T15:28:58Z</dcterms:modified>
</cp:coreProperties>
</file>